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8"/>
  </p:notesMasterIdLst>
  <p:sldIdLst>
    <p:sldId id="256" r:id="rId2"/>
    <p:sldId id="257" r:id="rId3"/>
    <p:sldId id="274" r:id="rId4"/>
    <p:sldId id="273" r:id="rId5"/>
    <p:sldId id="258" r:id="rId6"/>
    <p:sldId id="275" r:id="rId7"/>
    <p:sldId id="262" r:id="rId8"/>
    <p:sldId id="276" r:id="rId9"/>
    <p:sldId id="263" r:id="rId10"/>
    <p:sldId id="267" r:id="rId11"/>
    <p:sldId id="264" r:id="rId12"/>
    <p:sldId id="266"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30" autoAdjust="0"/>
  </p:normalViewPr>
  <p:slideViewPr>
    <p:cSldViewPr snapToGrid="0">
      <p:cViewPr varScale="1">
        <p:scale>
          <a:sx n="112" d="100"/>
          <a:sy n="112" d="100"/>
        </p:scale>
        <p:origin x="138" y="7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AD246-8D5F-4A0B-9C41-6991F59BF20B}"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DE4890-C900-4317-91A7-C733DFAD6687}" type="slidenum">
              <a:rPr lang="en-US" smtClean="0"/>
              <a:t>‹#›</a:t>
            </a:fld>
            <a:endParaRPr lang="en-US"/>
          </a:p>
        </p:txBody>
      </p:sp>
    </p:spTree>
    <p:extLst>
      <p:ext uri="{BB962C8B-B14F-4D97-AF65-F5344CB8AC3E}">
        <p14:creationId xmlns:p14="http://schemas.microsoft.com/office/powerpoint/2010/main" val="472966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1</a:t>
            </a:fld>
            <a:endParaRPr lang="en-US"/>
          </a:p>
        </p:txBody>
      </p:sp>
    </p:spTree>
    <p:extLst>
      <p:ext uri="{BB962C8B-B14F-4D97-AF65-F5344CB8AC3E}">
        <p14:creationId xmlns:p14="http://schemas.microsoft.com/office/powerpoint/2010/main" val="528554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11</a:t>
            </a:fld>
            <a:endParaRPr lang="en-US"/>
          </a:p>
        </p:txBody>
      </p:sp>
    </p:spTree>
    <p:extLst>
      <p:ext uri="{BB962C8B-B14F-4D97-AF65-F5344CB8AC3E}">
        <p14:creationId xmlns:p14="http://schemas.microsoft.com/office/powerpoint/2010/main" val="3554773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14</a:t>
            </a:fld>
            <a:endParaRPr lang="en-US"/>
          </a:p>
        </p:txBody>
      </p:sp>
    </p:spTree>
    <p:extLst>
      <p:ext uri="{BB962C8B-B14F-4D97-AF65-F5344CB8AC3E}">
        <p14:creationId xmlns:p14="http://schemas.microsoft.com/office/powerpoint/2010/main" val="1692995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15</a:t>
            </a:fld>
            <a:endParaRPr lang="en-US"/>
          </a:p>
        </p:txBody>
      </p:sp>
    </p:spTree>
    <p:extLst>
      <p:ext uri="{BB962C8B-B14F-4D97-AF65-F5344CB8AC3E}">
        <p14:creationId xmlns:p14="http://schemas.microsoft.com/office/powerpoint/2010/main" val="420048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2</a:t>
            </a:fld>
            <a:endParaRPr lang="en-US"/>
          </a:p>
        </p:txBody>
      </p:sp>
    </p:spTree>
    <p:extLst>
      <p:ext uri="{BB962C8B-B14F-4D97-AF65-F5344CB8AC3E}">
        <p14:creationId xmlns:p14="http://schemas.microsoft.com/office/powerpoint/2010/main" val="251529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3</a:t>
            </a:fld>
            <a:endParaRPr lang="en-US"/>
          </a:p>
        </p:txBody>
      </p:sp>
    </p:spTree>
    <p:extLst>
      <p:ext uri="{BB962C8B-B14F-4D97-AF65-F5344CB8AC3E}">
        <p14:creationId xmlns:p14="http://schemas.microsoft.com/office/powerpoint/2010/main" val="251485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4</a:t>
            </a:fld>
            <a:endParaRPr lang="en-US"/>
          </a:p>
        </p:txBody>
      </p:sp>
    </p:spTree>
    <p:extLst>
      <p:ext uri="{BB962C8B-B14F-4D97-AF65-F5344CB8AC3E}">
        <p14:creationId xmlns:p14="http://schemas.microsoft.com/office/powerpoint/2010/main" val="2700594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5</a:t>
            </a:fld>
            <a:endParaRPr lang="en-US"/>
          </a:p>
        </p:txBody>
      </p:sp>
    </p:spTree>
    <p:extLst>
      <p:ext uri="{BB962C8B-B14F-4D97-AF65-F5344CB8AC3E}">
        <p14:creationId xmlns:p14="http://schemas.microsoft.com/office/powerpoint/2010/main" val="3458398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6</a:t>
            </a:fld>
            <a:endParaRPr lang="en-US"/>
          </a:p>
        </p:txBody>
      </p:sp>
    </p:spTree>
    <p:extLst>
      <p:ext uri="{BB962C8B-B14F-4D97-AF65-F5344CB8AC3E}">
        <p14:creationId xmlns:p14="http://schemas.microsoft.com/office/powerpoint/2010/main" val="2609418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7</a:t>
            </a:fld>
            <a:endParaRPr lang="en-US"/>
          </a:p>
        </p:txBody>
      </p:sp>
    </p:spTree>
    <p:extLst>
      <p:ext uri="{BB962C8B-B14F-4D97-AF65-F5344CB8AC3E}">
        <p14:creationId xmlns:p14="http://schemas.microsoft.com/office/powerpoint/2010/main" val="348120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8</a:t>
            </a:fld>
            <a:endParaRPr lang="en-US"/>
          </a:p>
        </p:txBody>
      </p:sp>
    </p:spTree>
    <p:extLst>
      <p:ext uri="{BB962C8B-B14F-4D97-AF65-F5344CB8AC3E}">
        <p14:creationId xmlns:p14="http://schemas.microsoft.com/office/powerpoint/2010/main" val="1213887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DE4890-C900-4317-91A7-C733DFAD6687}" type="slidenum">
              <a:rPr lang="en-US" smtClean="0"/>
              <a:t>9</a:t>
            </a:fld>
            <a:endParaRPr lang="en-US"/>
          </a:p>
        </p:txBody>
      </p:sp>
    </p:spTree>
    <p:extLst>
      <p:ext uri="{BB962C8B-B14F-4D97-AF65-F5344CB8AC3E}">
        <p14:creationId xmlns:p14="http://schemas.microsoft.com/office/powerpoint/2010/main" val="155623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1542330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BC0686-B143-42E6-B900-ECA7072CC332}"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576743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552441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3471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3060338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3095989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1874109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1504563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2888328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722893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295916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C0686-B143-42E6-B900-ECA7072CC332}"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398039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BC0686-B143-42E6-B900-ECA7072CC332}"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167772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387962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151282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BBC0686-B143-42E6-B900-ECA7072CC332}" type="datetimeFigureOut">
              <a:rPr lang="en-US" smtClean="0"/>
              <a:t>3/27/2024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202875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BC0686-B143-42E6-B900-ECA7072CC332}"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F7FBC2-E9AB-4C76-893E-B6D11E6EF5AE}" type="slidenum">
              <a:rPr lang="en-US" smtClean="0"/>
              <a:t>‹#›</a:t>
            </a:fld>
            <a:endParaRPr lang="en-US"/>
          </a:p>
        </p:txBody>
      </p:sp>
    </p:spTree>
    <p:extLst>
      <p:ext uri="{BB962C8B-B14F-4D97-AF65-F5344CB8AC3E}">
        <p14:creationId xmlns:p14="http://schemas.microsoft.com/office/powerpoint/2010/main" val="3386735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BBC0686-B143-42E6-B900-ECA7072CC332}" type="datetimeFigureOut">
              <a:rPr lang="en-US" smtClean="0"/>
              <a:t>3/27/2024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9F7FBC2-E9AB-4C76-893E-B6D11E6EF5AE}" type="slidenum">
              <a:rPr lang="en-US" smtClean="0"/>
              <a:t>‹#›</a:t>
            </a:fld>
            <a:endParaRPr lang="en-US"/>
          </a:p>
        </p:txBody>
      </p:sp>
    </p:spTree>
    <p:extLst>
      <p:ext uri="{BB962C8B-B14F-4D97-AF65-F5344CB8AC3E}">
        <p14:creationId xmlns:p14="http://schemas.microsoft.com/office/powerpoint/2010/main" val="436551263"/>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Thought" TargetMode="External"/><Relationship Id="rId7" Type="http://schemas.openxmlformats.org/officeDocument/2006/relationships/hyperlink" Target="https://en.wikipedia.org/wiki/Logic"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en.wikipedia.org/wiki/Deliberation" TargetMode="External"/><Relationship Id="rId5" Type="http://schemas.openxmlformats.org/officeDocument/2006/relationships/hyperlink" Target="https://en.wikipedia.org/wiki/Emotion" TargetMode="External"/><Relationship Id="rId4" Type="http://schemas.openxmlformats.org/officeDocument/2006/relationships/hyperlink" Target="https://en.wikipedia.org/wiki/Instin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Naturalistic_decision_mak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en.wikipedia.org/wiki/Decision_mak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0877-ED2D-980F-8E0F-A6D16C34657C}"/>
              </a:ext>
            </a:extLst>
          </p:cNvPr>
          <p:cNvSpPr>
            <a:spLocks noGrp="1"/>
          </p:cNvSpPr>
          <p:nvPr>
            <p:ph type="ctrTitle"/>
          </p:nvPr>
        </p:nvSpPr>
        <p:spPr>
          <a:xfrm>
            <a:off x="1154955" y="1447801"/>
            <a:ext cx="8825658" cy="1305560"/>
          </a:xfrm>
        </p:spPr>
        <p:txBody>
          <a:bodyPr/>
          <a:lstStyle/>
          <a:p>
            <a:r>
              <a:rPr lang="en-US" b="1" dirty="0">
                <a:latin typeface="+mn-lt"/>
              </a:rPr>
              <a:t>  Expert intuition:</a:t>
            </a:r>
          </a:p>
        </p:txBody>
      </p:sp>
      <p:sp>
        <p:nvSpPr>
          <p:cNvPr id="3" name="Subtitle 2">
            <a:extLst>
              <a:ext uri="{FF2B5EF4-FFF2-40B4-BE49-F238E27FC236}">
                <a16:creationId xmlns:a16="http://schemas.microsoft.com/office/drawing/2014/main" id="{43DD0D96-16B1-D826-BB2D-5C01C7929EBA}"/>
              </a:ext>
            </a:extLst>
          </p:cNvPr>
          <p:cNvSpPr>
            <a:spLocks noGrp="1"/>
          </p:cNvSpPr>
          <p:nvPr>
            <p:ph type="subTitle" idx="1"/>
          </p:nvPr>
        </p:nvSpPr>
        <p:spPr>
          <a:xfrm>
            <a:off x="1727200" y="2987040"/>
            <a:ext cx="8969286" cy="2270760"/>
          </a:xfrm>
        </p:spPr>
        <p:txBody>
          <a:bodyPr>
            <a:normAutofit/>
          </a:bodyPr>
          <a:lstStyle/>
          <a:p>
            <a:r>
              <a:rPr lang="en-US" sz="4800" b="1" dirty="0"/>
              <a:t>When can we trust it?</a:t>
            </a:r>
          </a:p>
          <a:p>
            <a:endParaRPr lang="en-US" sz="3100" b="1" dirty="0"/>
          </a:p>
          <a:p>
            <a:r>
              <a:rPr lang="en-US" b="1" dirty="0"/>
              <a:t>Presented by Olga Snitsar</a:t>
            </a:r>
          </a:p>
        </p:txBody>
      </p:sp>
    </p:spTree>
    <p:extLst>
      <p:ext uri="{BB962C8B-B14F-4D97-AF65-F5344CB8AC3E}">
        <p14:creationId xmlns:p14="http://schemas.microsoft.com/office/powerpoint/2010/main" val="1962112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F03E9-E90B-6E59-6D73-E2CFE414D01B}"/>
              </a:ext>
            </a:extLst>
          </p:cNvPr>
          <p:cNvSpPr>
            <a:spLocks noGrp="1"/>
          </p:cNvSpPr>
          <p:nvPr>
            <p:ph type="title"/>
          </p:nvPr>
        </p:nvSpPr>
        <p:spPr/>
        <p:txBody>
          <a:bodyPr/>
          <a:lstStyle/>
          <a:p>
            <a:r>
              <a:rPr lang="en-US" b="1" dirty="0"/>
              <a:t>System 1 and System 2 in RPD</a:t>
            </a:r>
          </a:p>
        </p:txBody>
      </p:sp>
      <p:sp>
        <p:nvSpPr>
          <p:cNvPr id="3" name="Content Placeholder 2">
            <a:extLst>
              <a:ext uri="{FF2B5EF4-FFF2-40B4-BE49-F238E27FC236}">
                <a16:creationId xmlns:a16="http://schemas.microsoft.com/office/drawing/2014/main" id="{B0F2EAF9-42C1-B61E-267C-FC16B962E204}"/>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System 1: a tentative plan comes to mind by an automatic function of associative memory.</a:t>
            </a:r>
          </a:p>
          <a:p>
            <a:r>
              <a:rPr lang="en-US" dirty="0">
                <a:latin typeface="Calibri" panose="020F0502020204030204" pitchFamily="34" charset="0"/>
                <a:cs typeface="Calibri" panose="020F0502020204030204" pitchFamily="34" charset="0"/>
              </a:rPr>
              <a:t>System 2: plan is mentally simulated to check if it will work </a:t>
            </a:r>
          </a:p>
          <a:p>
            <a:r>
              <a:rPr lang="en-US" dirty="0">
                <a:latin typeface="Calibri" panose="020F0502020204030204" pitchFamily="34" charset="0"/>
                <a:cs typeface="Calibri" panose="020F0502020204030204" pitchFamily="34" charset="0"/>
              </a:rPr>
              <a:t> “The situation has provided a cue: this cue has given the expert access to information stored in memory, and the information provided the answer, Intuition is nothing more and nothing less that recognition”- </a:t>
            </a:r>
            <a:r>
              <a:rPr lang="en-US" sz="2000" dirty="0">
                <a:latin typeface="Calibri" panose="020F0502020204030204" pitchFamily="34" charset="0"/>
                <a:cs typeface="Calibri" panose="020F0502020204030204" pitchFamily="34" charset="0"/>
              </a:rPr>
              <a:t>Herbert Simon.</a:t>
            </a:r>
          </a:p>
          <a:p>
            <a:r>
              <a:rPr lang="en-US" sz="2000" dirty="0">
                <a:latin typeface="Calibri" panose="020F0502020204030204" pitchFamily="34" charset="0"/>
                <a:cs typeface="Calibri" panose="020F0502020204030204" pitchFamily="34" charset="0"/>
              </a:rPr>
              <a:t> intuitive decision making = pattern recognition.</a:t>
            </a:r>
          </a:p>
        </p:txBody>
      </p:sp>
    </p:spTree>
    <p:extLst>
      <p:ext uri="{BB962C8B-B14F-4D97-AF65-F5344CB8AC3E}">
        <p14:creationId xmlns:p14="http://schemas.microsoft.com/office/powerpoint/2010/main" val="4169550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b="1" dirty="0"/>
              <a:t>Acquiring skills</a:t>
            </a:r>
          </a:p>
        </p:txBody>
      </p:sp>
      <p:sp>
        <p:nvSpPr>
          <p:cNvPr id="3" name="Content Placeholder 2">
            <a:extLst>
              <a:ext uri="{FF2B5EF4-FFF2-40B4-BE49-F238E27FC236}">
                <a16:creationId xmlns:a16="http://schemas.microsoft.com/office/drawing/2014/main" id="{B9DCE343-153F-E963-5E9C-E053ECF20739}"/>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 How does the information that supports intuition get “stored in memory”</a:t>
            </a:r>
          </a:p>
          <a:p>
            <a:pPr lvl="1"/>
            <a:r>
              <a:rPr lang="en-US" dirty="0">
                <a:latin typeface="Calibri" panose="020F0502020204030204" pitchFamily="34" charset="0"/>
                <a:cs typeface="Calibri" panose="020F0502020204030204" pitchFamily="34" charset="0"/>
              </a:rPr>
              <a:t> if an unpleasant event  happened previously, the place where it have happened might cause associations with that event (consciously or unconsciously)  </a:t>
            </a:r>
          </a:p>
          <a:p>
            <a:pPr lvl="1"/>
            <a:r>
              <a:rPr lang="en-US" dirty="0">
                <a:latin typeface="Calibri" panose="020F0502020204030204" pitchFamily="34" charset="0"/>
                <a:cs typeface="Calibri" panose="020F0502020204030204" pitchFamily="34" charset="0"/>
              </a:rPr>
              <a:t>similar to Pavlov’s famous conditioned experiment, where dogs  learned to recognize the sound of the bell as a signal that food  was coming</a:t>
            </a:r>
          </a:p>
          <a:p>
            <a:pPr lvl="1"/>
            <a:r>
              <a:rPr lang="en-US" dirty="0">
                <a:latin typeface="Calibri" panose="020F0502020204030204" pitchFamily="34" charset="0"/>
                <a:cs typeface="Calibri" panose="020F0502020204030204" pitchFamily="34" charset="0"/>
              </a:rPr>
              <a:t> Expertise takes a long time to develop</a:t>
            </a:r>
          </a:p>
          <a:p>
            <a:pPr lvl="2"/>
            <a:r>
              <a:rPr lang="en-US" dirty="0">
                <a:latin typeface="Calibri" panose="020F0502020204030204" pitchFamily="34" charset="0"/>
                <a:cs typeface="Calibri" panose="020F0502020204030204" pitchFamily="34" charset="0"/>
              </a:rPr>
              <a:t> A large collection of mini skills (not a single skill) in the case of chess, basketball, fire fighting </a:t>
            </a:r>
          </a:p>
          <a:p>
            <a:pPr lvl="2"/>
            <a:r>
              <a:rPr lang="en-US" dirty="0">
                <a:latin typeface="Calibri" panose="020F0502020204030204" pitchFamily="34" charset="0"/>
                <a:cs typeface="Calibri" panose="020F0502020204030204" pitchFamily="34" charset="0"/>
              </a:rPr>
              <a:t> Chess: 10,000 hours of practice (6 years, 5 hours/day)</a:t>
            </a:r>
          </a:p>
          <a:p>
            <a:pPr lvl="2"/>
            <a:r>
              <a:rPr lang="en-US" dirty="0">
                <a:latin typeface="Calibri" panose="020F0502020204030204" pitchFamily="34" charset="0"/>
                <a:cs typeface="Calibri" panose="020F0502020204030204" pitchFamily="34" charset="0"/>
              </a:rPr>
              <a:t>Chess masters can read chess situation at a glance </a:t>
            </a:r>
          </a:p>
        </p:txBody>
      </p:sp>
    </p:spTree>
    <p:extLst>
      <p:ext uri="{BB962C8B-B14F-4D97-AF65-F5344CB8AC3E}">
        <p14:creationId xmlns:p14="http://schemas.microsoft.com/office/powerpoint/2010/main" val="70094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14D4-42AA-1A69-0981-A2467555CA55}"/>
              </a:ext>
            </a:extLst>
          </p:cNvPr>
          <p:cNvSpPr>
            <a:spLocks noGrp="1"/>
          </p:cNvSpPr>
          <p:nvPr>
            <p:ph type="title"/>
          </p:nvPr>
        </p:nvSpPr>
        <p:spPr/>
        <p:txBody>
          <a:bodyPr/>
          <a:lstStyle/>
          <a:p>
            <a:r>
              <a:rPr lang="en-US" b="1" dirty="0"/>
              <a:t> The environment of skills</a:t>
            </a:r>
          </a:p>
        </p:txBody>
      </p:sp>
      <p:sp>
        <p:nvSpPr>
          <p:cNvPr id="3" name="Content Placeholder 2">
            <a:extLst>
              <a:ext uri="{FF2B5EF4-FFF2-40B4-BE49-F238E27FC236}">
                <a16:creationId xmlns:a16="http://schemas.microsoft.com/office/drawing/2014/main" id="{D9EC0B93-380A-576A-0A8C-B1F920E446DB}"/>
              </a:ext>
            </a:extLst>
          </p:cNvPr>
          <p:cNvSpPr>
            <a:spLocks noGrp="1"/>
          </p:cNvSpPr>
          <p:nvPr>
            <p:ph idx="1"/>
          </p:nvPr>
        </p:nvSpPr>
        <p:spPr>
          <a:xfrm>
            <a:off x="1103312" y="2052918"/>
            <a:ext cx="9219248" cy="4195481"/>
          </a:xfrm>
        </p:spPr>
        <p:txBody>
          <a:bodyPr/>
          <a:lstStyle/>
          <a:p>
            <a:r>
              <a:rPr lang="en-US" dirty="0">
                <a:latin typeface="Calibri" panose="020F0502020204030204" pitchFamily="34" charset="0"/>
                <a:cs typeface="Calibri" panose="020F0502020204030204" pitchFamily="34" charset="0"/>
              </a:rPr>
              <a:t>When can you trust a self-confident professional who claims to have an intuition ? The answer comes  from the two basic conditions for acquiring a skill:</a:t>
            </a:r>
          </a:p>
          <a:p>
            <a:r>
              <a:rPr lang="en-US" dirty="0">
                <a:latin typeface="Calibri" panose="020F0502020204030204" pitchFamily="34" charset="0"/>
                <a:cs typeface="Calibri" panose="020F0502020204030204" pitchFamily="34" charset="0"/>
              </a:rPr>
              <a:t>Two basic conditions for acquiring a skill:</a:t>
            </a:r>
          </a:p>
          <a:p>
            <a:pPr lvl="1"/>
            <a:r>
              <a:rPr lang="en-US" dirty="0">
                <a:latin typeface="Calibri" panose="020F0502020204030204" pitchFamily="34" charset="0"/>
                <a:cs typeface="Calibri" panose="020F0502020204030204" pitchFamily="34" charset="0"/>
              </a:rPr>
              <a:t>The environment that is sufficiently regular to be predictable</a:t>
            </a:r>
          </a:p>
          <a:p>
            <a:pPr lvl="1"/>
            <a:r>
              <a:rPr lang="en-US" dirty="0">
                <a:latin typeface="Calibri" panose="020F0502020204030204" pitchFamily="34" charset="0"/>
                <a:cs typeface="Calibri" panose="020F0502020204030204" pitchFamily="34" charset="0"/>
              </a:rPr>
              <a:t>An opportunity to learn these regularities through prolonged practice</a:t>
            </a:r>
          </a:p>
          <a:p>
            <a:pPr lvl="2"/>
            <a:r>
              <a:rPr lang="en-US" dirty="0">
                <a:latin typeface="Calibri" panose="020F0502020204030204" pitchFamily="34" charset="0"/>
                <a:cs typeface="Calibri" panose="020F0502020204030204" pitchFamily="34" charset="0"/>
              </a:rPr>
              <a:t>When both of these conditions are satisfied, intuitions are likely to be skilled BUT some environment are worse than irregular…</a:t>
            </a:r>
          </a:p>
          <a:p>
            <a:pPr lvl="3"/>
            <a:r>
              <a:rPr lang="en-US" dirty="0">
                <a:latin typeface="Calibri" panose="020F0502020204030204" pitchFamily="34" charset="0"/>
                <a:cs typeface="Calibri" panose="020F0502020204030204" pitchFamily="34" charset="0"/>
              </a:rPr>
              <a:t>Typhoid patient example :  a physician  had an intuition about patients  who were about to develop a typhoid . He  palpating  the patient’s tongue without washing his hands between patients (  in the early twentieth century)</a:t>
            </a:r>
          </a:p>
          <a:p>
            <a:pPr lvl="3"/>
            <a:r>
              <a:rPr lang="en-US" dirty="0">
                <a:latin typeface="Calibri" panose="020F0502020204030204" pitchFamily="34" charset="0"/>
                <a:cs typeface="Calibri" panose="020F0502020204030204" pitchFamily="34" charset="0"/>
              </a:rPr>
              <a:t> so , patients became  ill, but the doctor developed the sense of clinical infallibility </a:t>
            </a:r>
          </a:p>
          <a:p>
            <a:pPr marL="457200" lvl="1" indent="0">
              <a:buNone/>
            </a:pPr>
            <a:r>
              <a:rPr lang="en-US" dirty="0">
                <a:latin typeface="Calibri" panose="020F0502020204030204" pitchFamily="34" charset="0"/>
                <a:cs typeface="Calibri" panose="020F0502020204030204" pitchFamily="34" charset="0"/>
              </a:rPr>
              <a:t> His predictions were accurate, but not because he was exercising professional intuition!</a:t>
            </a:r>
            <a:r>
              <a:rPr lang="en-US" dirty="0"/>
              <a:t> </a:t>
            </a:r>
          </a:p>
        </p:txBody>
      </p:sp>
    </p:spTree>
    <p:extLst>
      <p:ext uri="{BB962C8B-B14F-4D97-AF65-F5344CB8AC3E}">
        <p14:creationId xmlns:p14="http://schemas.microsoft.com/office/powerpoint/2010/main" val="214666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F6782-4A12-2765-555F-EF009FE8BA30}"/>
              </a:ext>
            </a:extLst>
          </p:cNvPr>
          <p:cNvSpPr>
            <a:spLocks noGrp="1"/>
          </p:cNvSpPr>
          <p:nvPr>
            <p:ph type="title"/>
          </p:nvPr>
        </p:nvSpPr>
        <p:spPr/>
        <p:txBody>
          <a:bodyPr/>
          <a:lstStyle/>
          <a:p>
            <a:r>
              <a:rPr lang="en-US" b="1" dirty="0"/>
              <a:t>Feedback and practice</a:t>
            </a:r>
          </a:p>
        </p:txBody>
      </p:sp>
      <p:sp>
        <p:nvSpPr>
          <p:cNvPr id="3" name="Content Placeholder 2">
            <a:extLst>
              <a:ext uri="{FF2B5EF4-FFF2-40B4-BE49-F238E27FC236}">
                <a16:creationId xmlns:a16="http://schemas.microsoft.com/office/drawing/2014/main" id="{2A2DA758-61AF-2FAB-51FC-C06D40970006}"/>
              </a:ext>
            </a:extLst>
          </p:cNvPr>
          <p:cNvSpPr>
            <a:spLocks noGrp="1"/>
          </p:cNvSpPr>
          <p:nvPr>
            <p:ph idx="1"/>
          </p:nvPr>
        </p:nvSpPr>
        <p:spPr>
          <a:xfrm>
            <a:off x="1103312" y="1478422"/>
            <a:ext cx="8946541" cy="4769977"/>
          </a:xfrm>
        </p:spPr>
        <p:txBody>
          <a:bodyPr>
            <a:normAutofit lnSpcReduction="10000"/>
          </a:bodyPr>
          <a:lstStyle/>
          <a:p>
            <a:r>
              <a:rPr lang="en-US" dirty="0">
                <a:latin typeface="Calibri" panose="020F0502020204030204" pitchFamily="34" charset="0"/>
                <a:cs typeface="Calibri" panose="020F0502020204030204" pitchFamily="34" charset="0"/>
              </a:rPr>
              <a:t>Important:</a:t>
            </a:r>
          </a:p>
          <a:p>
            <a:pPr lvl="1"/>
            <a:r>
              <a:rPr lang="en-US" dirty="0">
                <a:latin typeface="Calibri" panose="020F0502020204030204" pitchFamily="34" charset="0"/>
                <a:cs typeface="Calibri" panose="020F0502020204030204" pitchFamily="34" charset="0"/>
              </a:rPr>
              <a:t>Quality and speed of feedback</a:t>
            </a:r>
          </a:p>
          <a:p>
            <a:pPr lvl="1"/>
            <a:r>
              <a:rPr lang="en-US" dirty="0">
                <a:latin typeface="Calibri" panose="020F0502020204030204" pitchFamily="34" charset="0"/>
                <a:cs typeface="Calibri" panose="020F0502020204030204" pitchFamily="34" charset="0"/>
              </a:rPr>
              <a:t>Sufficient opportunity to practice </a:t>
            </a:r>
          </a:p>
          <a:p>
            <a:r>
              <a:rPr lang="en-US" dirty="0">
                <a:latin typeface="Calibri" panose="020F0502020204030204" pitchFamily="34" charset="0"/>
                <a:cs typeface="Calibri" panose="020F0502020204030204" pitchFamily="34" charset="0"/>
              </a:rPr>
              <a:t>Examples:</a:t>
            </a:r>
          </a:p>
          <a:p>
            <a:pPr lvl="1"/>
            <a:r>
              <a:rPr lang="en-US" dirty="0">
                <a:latin typeface="Calibri" panose="020F0502020204030204" pitchFamily="34" charset="0"/>
                <a:cs typeface="Calibri" panose="020F0502020204030204" pitchFamily="34" charset="0"/>
              </a:rPr>
              <a:t>Driving a car/ mastering the skill of taking curves : gradually learn  when to let go of the accelerator and when and how hard to use the breaks. Conditions  for learning this skill is ideal because of immediate and unambiguous feedback ( comfortable vs unconformable turn) </a:t>
            </a:r>
          </a:p>
          <a:p>
            <a:pPr lvl="1"/>
            <a:r>
              <a:rPr lang="en-US" dirty="0">
                <a:latin typeface="Calibri" panose="020F0502020204030204" pitchFamily="34" charset="0"/>
                <a:cs typeface="Calibri" panose="020F0502020204030204" pitchFamily="34" charset="0"/>
              </a:rPr>
              <a:t>Harbor pilot maneuvering large ship, skill much more difficult to acquire because there is a long delay between actions and noticeable outcome</a:t>
            </a:r>
          </a:p>
          <a:p>
            <a:pPr lvl="1"/>
            <a:r>
              <a:rPr lang="en-US" dirty="0">
                <a:latin typeface="Calibri" panose="020F0502020204030204" pitchFamily="34" charset="0"/>
                <a:cs typeface="Calibri" panose="020F0502020204030204" pitchFamily="34" charset="0"/>
              </a:rPr>
              <a:t>Anesthesiologist vs. radiologist</a:t>
            </a:r>
          </a:p>
          <a:p>
            <a:pPr lvl="2"/>
            <a:r>
              <a:rPr lang="en-US" dirty="0">
                <a:latin typeface="Calibri" panose="020F0502020204030204" pitchFamily="34" charset="0"/>
                <a:cs typeface="Calibri" panose="020F0502020204030204" pitchFamily="34" charset="0"/>
              </a:rPr>
              <a:t>Anesthesiologist in better position to develop useful intuitive skills: effects of their actions are likely to be quickly evident</a:t>
            </a:r>
          </a:p>
          <a:p>
            <a:pPr lvl="2"/>
            <a:r>
              <a:rPr lang="en-US" dirty="0">
                <a:latin typeface="Calibri" panose="020F0502020204030204" pitchFamily="34" charset="0"/>
                <a:cs typeface="Calibri" panose="020F0502020204030204" pitchFamily="34" charset="0"/>
              </a:rPr>
              <a:t>Radiologist: obtain little information about the accuracy of diagnoses  they make and about the pathologies they failed to detect</a:t>
            </a:r>
          </a:p>
          <a:p>
            <a:pPr lvl="1"/>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75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DE63-3A0E-0493-E27B-02270B1056D6}"/>
              </a:ext>
            </a:extLst>
          </p:cNvPr>
          <p:cNvSpPr>
            <a:spLocks noGrp="1"/>
          </p:cNvSpPr>
          <p:nvPr>
            <p:ph type="title"/>
          </p:nvPr>
        </p:nvSpPr>
        <p:spPr/>
        <p:txBody>
          <a:bodyPr/>
          <a:lstStyle/>
          <a:p>
            <a:r>
              <a:rPr lang="en-US" sz="3200" b="1" dirty="0"/>
              <a:t>Evaluating validity: When we can trust an experienced professional who claims to have an intuition?</a:t>
            </a:r>
          </a:p>
        </p:txBody>
      </p:sp>
      <p:sp>
        <p:nvSpPr>
          <p:cNvPr id="3" name="Content Placeholder 2">
            <a:extLst>
              <a:ext uri="{FF2B5EF4-FFF2-40B4-BE49-F238E27FC236}">
                <a16:creationId xmlns:a16="http://schemas.microsoft.com/office/drawing/2014/main" id="{2F6B1E67-9677-5907-B90E-F2E8075FA2B5}"/>
              </a:ext>
            </a:extLst>
          </p:cNvPr>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If the environment is sufficiently regular and if the judge ha s had a chance to learn its regularities , the associative machinery will recognize situations and generate quick and accurate predictions and decisions </a:t>
            </a:r>
          </a:p>
          <a:p>
            <a:r>
              <a:rPr lang="en-US" dirty="0">
                <a:latin typeface="Calibri" panose="020F0502020204030204" pitchFamily="34" charset="0"/>
                <a:cs typeface="Calibri" panose="020F0502020204030204" pitchFamily="34" charset="0"/>
              </a:rPr>
              <a:t>In  a less regular (or low-validity ) environment the heuristic of judgment are invoked.</a:t>
            </a:r>
          </a:p>
          <a:p>
            <a:pPr lvl="1"/>
            <a:r>
              <a:rPr lang="en-US" dirty="0">
                <a:latin typeface="Calibri" panose="020F0502020204030204" pitchFamily="34" charset="0"/>
                <a:cs typeface="Calibri" panose="020F0502020204030204" pitchFamily="34" charset="0"/>
              </a:rPr>
              <a:t>System 1  substitute intendent question by another one and answer for that question is  produced quickly  and may be sufficiently plausible to pass the lax and lenient review of the System 2.  </a:t>
            </a:r>
          </a:p>
          <a:p>
            <a:pPr lvl="2"/>
            <a:r>
              <a:rPr lang="en-US" dirty="0">
                <a:latin typeface="Calibri" panose="020F0502020204030204" pitchFamily="34" charset="0"/>
                <a:cs typeface="Calibri" panose="020F0502020204030204" pitchFamily="34" charset="0"/>
              </a:rPr>
              <a:t>Example: commercial future of a company vs energy and competence of its current executives. </a:t>
            </a:r>
          </a:p>
          <a:p>
            <a:pPr lvl="1"/>
            <a:r>
              <a:rPr lang="en-US" dirty="0">
                <a:latin typeface="Calibri" panose="020F0502020204030204" pitchFamily="34" charset="0"/>
                <a:cs typeface="Calibri" panose="020F0502020204030204" pitchFamily="34" charset="0"/>
              </a:rPr>
              <a:t>Subjective confidence is NOT a good diagnostic of accuracy: Judgments that answer the wrong question can also be made with high confidence.</a:t>
            </a:r>
          </a:p>
        </p:txBody>
      </p:sp>
    </p:spTree>
    <p:extLst>
      <p:ext uri="{BB962C8B-B14F-4D97-AF65-F5344CB8AC3E}">
        <p14:creationId xmlns:p14="http://schemas.microsoft.com/office/powerpoint/2010/main" val="977308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612E1-3946-C3EE-960C-30A6739F4288}"/>
              </a:ext>
            </a:extLst>
          </p:cNvPr>
          <p:cNvSpPr>
            <a:spLocks noGrp="1"/>
          </p:cNvSpPr>
          <p:nvPr>
            <p:ph type="title"/>
          </p:nvPr>
        </p:nvSpPr>
        <p:spPr/>
        <p:txBody>
          <a:bodyPr/>
          <a:lstStyle/>
          <a:p>
            <a:r>
              <a:rPr lang="en-US" b="1"/>
              <a:t>Summary</a:t>
            </a:r>
            <a:endParaRPr lang="en-US" b="1" dirty="0"/>
          </a:p>
        </p:txBody>
      </p:sp>
      <p:sp>
        <p:nvSpPr>
          <p:cNvPr id="3" name="Content Placeholder 2">
            <a:extLst>
              <a:ext uri="{FF2B5EF4-FFF2-40B4-BE49-F238E27FC236}">
                <a16:creationId xmlns:a16="http://schemas.microsoft.com/office/drawing/2014/main" id="{76EF2441-FFB3-364F-4E2D-ED275A9A5A95}"/>
              </a:ext>
            </a:extLst>
          </p:cNvPr>
          <p:cNvSpPr>
            <a:spLocks noGrp="1"/>
          </p:cNvSpPr>
          <p:nvPr>
            <p:ph idx="1"/>
          </p:nvPr>
        </p:nvSpPr>
        <p:spPr/>
        <p:txBody>
          <a:bodyPr/>
          <a:lstStyle/>
          <a:p>
            <a:r>
              <a:rPr lang="en-US" dirty="0"/>
              <a:t>Recognition-Primed Decision (RPD) Model:</a:t>
            </a:r>
          </a:p>
          <a:p>
            <a:pPr lvl="1"/>
            <a:r>
              <a:rPr lang="en-US" dirty="0"/>
              <a:t>Klein proposed the RPD model, which applies not only to firefighting but also to other domains like chess.</a:t>
            </a:r>
          </a:p>
          <a:p>
            <a:pPr lvl="1"/>
            <a:r>
              <a:rPr lang="en-US" dirty="0"/>
              <a:t>In this model, a tentative plan arises from associative memory in System 1 (fast thinking).</a:t>
            </a:r>
          </a:p>
          <a:p>
            <a:pPr lvl="1"/>
            <a:r>
              <a:rPr lang="en-US" dirty="0"/>
              <a:t>The next phase involves a deliberate process where the plan is checked by System 2 (slow thinking).</a:t>
            </a:r>
          </a:p>
          <a:p>
            <a:pPr lvl="1"/>
            <a:r>
              <a:rPr lang="en-US" dirty="0"/>
              <a:t>Kahneman believes this kind of intuition is essentially recognition of information stored in memory.</a:t>
            </a:r>
          </a:p>
        </p:txBody>
      </p:sp>
    </p:spTree>
    <p:extLst>
      <p:ext uri="{BB962C8B-B14F-4D97-AF65-F5344CB8AC3E}">
        <p14:creationId xmlns:p14="http://schemas.microsoft.com/office/powerpoint/2010/main" val="443670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5ED6-EA29-B261-8D20-1C0439F123B8}"/>
              </a:ext>
            </a:extLst>
          </p:cNvPr>
          <p:cNvSpPr>
            <a:spLocks noGrp="1"/>
          </p:cNvSpPr>
          <p:nvPr>
            <p:ph type="title"/>
          </p:nvPr>
        </p:nvSpPr>
        <p:spPr>
          <a:xfrm>
            <a:off x="646111" y="452718"/>
            <a:ext cx="9404723" cy="1042796"/>
          </a:xfrm>
        </p:spPr>
        <p:txBody>
          <a:bodyPr/>
          <a:lstStyle/>
          <a:p>
            <a:r>
              <a:rPr lang="en-US" sz="4400" b="1" dirty="0"/>
              <a:t>Summary</a:t>
            </a:r>
            <a:br>
              <a:rPr lang="en-US" sz="4400" b="1" dirty="0"/>
            </a:br>
            <a:endParaRPr lang="en-US" dirty="0"/>
          </a:p>
        </p:txBody>
      </p:sp>
      <p:sp>
        <p:nvSpPr>
          <p:cNvPr id="3" name="Content Placeholder 2">
            <a:extLst>
              <a:ext uri="{FF2B5EF4-FFF2-40B4-BE49-F238E27FC236}">
                <a16:creationId xmlns:a16="http://schemas.microsoft.com/office/drawing/2014/main" id="{2142F91A-7F64-9520-3EB8-FC4F8D370EA5}"/>
              </a:ext>
            </a:extLst>
          </p:cNvPr>
          <p:cNvSpPr>
            <a:spLocks noGrp="1"/>
          </p:cNvSpPr>
          <p:nvPr>
            <p:ph idx="1"/>
          </p:nvPr>
        </p:nvSpPr>
        <p:spPr/>
        <p:txBody>
          <a:bodyPr/>
          <a:lstStyle/>
          <a:p>
            <a:r>
              <a:rPr lang="en-US" dirty="0"/>
              <a:t>Blurring the Line Between Intuition and Memory:</a:t>
            </a:r>
          </a:p>
          <a:p>
            <a:pPr lvl="1"/>
            <a:r>
              <a:rPr lang="en-US" dirty="0"/>
              <a:t>Klein’s work challenges the traditional view of intuition.</a:t>
            </a:r>
          </a:p>
          <a:p>
            <a:pPr lvl="1"/>
            <a:r>
              <a:rPr lang="en-US" dirty="0"/>
              <a:t>Instead of relying solely on intuition to generate new plans, experts often recall previous situations they’ve encountered.</a:t>
            </a:r>
          </a:p>
          <a:p>
            <a:pPr lvl="1"/>
            <a:r>
              <a:rPr lang="en-US" dirty="0"/>
              <a:t>This blurs the line between intuition and memory, emphasizing the role of experience.</a:t>
            </a:r>
          </a:p>
          <a:p>
            <a:pPr lvl="1"/>
            <a:r>
              <a:rPr lang="en-US" dirty="0"/>
              <a:t>Remember that intuition isn’t always reliable, and understanding when to trust it versus when to rely on deliberate thinking is crucial.</a:t>
            </a:r>
          </a:p>
        </p:txBody>
      </p:sp>
    </p:spTree>
    <p:extLst>
      <p:ext uri="{BB962C8B-B14F-4D97-AF65-F5344CB8AC3E}">
        <p14:creationId xmlns:p14="http://schemas.microsoft.com/office/powerpoint/2010/main" val="4102438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dirty="0"/>
              <a:t> </a:t>
            </a:r>
            <a:r>
              <a:rPr lang="en-US" b="1" dirty="0"/>
              <a:t>The book</a:t>
            </a:r>
          </a:p>
        </p:txBody>
      </p:sp>
      <p:sp>
        <p:nvSpPr>
          <p:cNvPr id="5" name="Text Placeholder 4">
            <a:extLst>
              <a:ext uri="{FF2B5EF4-FFF2-40B4-BE49-F238E27FC236}">
                <a16:creationId xmlns:a16="http://schemas.microsoft.com/office/drawing/2014/main" id="{414D935D-FC04-4F66-45FC-900CC8536127}"/>
              </a:ext>
            </a:extLst>
          </p:cNvPr>
          <p:cNvSpPr>
            <a:spLocks noGrp="1"/>
          </p:cNvSpPr>
          <p:nvPr>
            <p:ph type="body" idx="1"/>
          </p:nvPr>
        </p:nvSpPr>
        <p:spPr>
          <a:xfrm>
            <a:off x="839788" y="1681162"/>
            <a:ext cx="6355771" cy="3232669"/>
          </a:xfrm>
        </p:spPr>
        <p:txBody>
          <a:bodyPr>
            <a:normAutofit/>
          </a:bodyPr>
          <a:lstStyle/>
          <a:p>
            <a:r>
              <a:rPr lang="en-US" b="0" i="0" dirty="0">
                <a:solidFill>
                  <a:schemeClr val="tx1"/>
                </a:solidFill>
                <a:effectLst/>
                <a:latin typeface="Calibri" panose="020F0502020204030204" pitchFamily="34" charset="0"/>
                <a:cs typeface="Calibri" panose="020F0502020204030204" pitchFamily="34" charset="0"/>
              </a:rPr>
              <a:t>The book's main thesis is a differentiation between two modes of </a:t>
            </a:r>
            <a:r>
              <a:rPr lang="en-US" b="0" i="0" u="sng" strike="noStrike" dirty="0">
                <a:solidFill>
                  <a:schemeClr val="tx1"/>
                </a:solidFill>
                <a:effectLst/>
                <a:latin typeface="Calibri" panose="020F0502020204030204" pitchFamily="34" charset="0"/>
                <a:cs typeface="Calibri" panose="020F0502020204030204" pitchFamily="34" charset="0"/>
                <a:hlinkClick r:id="rId3" tooltip="Thought">
                  <a:extLst>
                    <a:ext uri="{A12FA001-AC4F-418D-AE19-62706E023703}">
                      <ahyp:hlinkClr xmlns:ahyp="http://schemas.microsoft.com/office/drawing/2018/hyperlinkcolor" val="tx"/>
                    </a:ext>
                  </a:extLst>
                </a:hlinkClick>
              </a:rPr>
              <a:t>thought</a:t>
            </a:r>
            <a:r>
              <a:rPr lang="en-US" b="0" i="0" u="sng" dirty="0">
                <a:solidFill>
                  <a:schemeClr val="tx1"/>
                </a:solidFill>
                <a:effectLst/>
                <a:latin typeface="Calibri" panose="020F0502020204030204" pitchFamily="34" charset="0"/>
                <a:cs typeface="Calibri" panose="020F0502020204030204" pitchFamily="34" charset="0"/>
              </a:rPr>
              <a:t>:</a:t>
            </a:r>
          </a:p>
          <a:p>
            <a:endParaRPr lang="en-US" b="0" i="0" dirty="0">
              <a:solidFill>
                <a:schemeClr val="tx1"/>
              </a:solidFill>
              <a:effectLst/>
              <a:latin typeface="Calibri" panose="020F0502020204030204" pitchFamily="34" charset="0"/>
              <a:cs typeface="Calibri" panose="020F0502020204030204" pitchFamily="34" charset="0"/>
            </a:endParaRPr>
          </a:p>
          <a:p>
            <a:r>
              <a:rPr lang="en-US" b="0" i="0" dirty="0">
                <a:solidFill>
                  <a:schemeClr val="tx1"/>
                </a:solidFill>
                <a:effectLst/>
                <a:latin typeface="Calibri" panose="020F0502020204030204" pitchFamily="34" charset="0"/>
                <a:cs typeface="Calibri" panose="020F0502020204030204" pitchFamily="34" charset="0"/>
              </a:rPr>
              <a:t>"System 1" is fast, </a:t>
            </a:r>
            <a:r>
              <a:rPr lang="en-US" b="0" i="0" u="none" strike="noStrike" dirty="0">
                <a:solidFill>
                  <a:schemeClr val="tx1"/>
                </a:solidFill>
                <a:effectLst/>
                <a:latin typeface="Calibri" panose="020F0502020204030204" pitchFamily="34" charset="0"/>
                <a:cs typeface="Calibri" panose="020F0502020204030204" pitchFamily="34" charset="0"/>
                <a:hlinkClick r:id="rId4" tooltip="Instinct">
                  <a:extLst>
                    <a:ext uri="{A12FA001-AC4F-418D-AE19-62706E023703}">
                      <ahyp:hlinkClr xmlns:ahyp="http://schemas.microsoft.com/office/drawing/2018/hyperlinkcolor" val="tx"/>
                    </a:ext>
                  </a:extLst>
                </a:hlinkClick>
              </a:rPr>
              <a:t>instinctive</a:t>
            </a:r>
            <a:r>
              <a:rPr lang="en-US" b="0" i="0" dirty="0">
                <a:solidFill>
                  <a:schemeClr val="tx1"/>
                </a:solidFill>
                <a:effectLst/>
                <a:latin typeface="Calibri" panose="020F0502020204030204" pitchFamily="34" charset="0"/>
                <a:cs typeface="Calibri" panose="020F0502020204030204" pitchFamily="34" charset="0"/>
              </a:rPr>
              <a:t> and </a:t>
            </a:r>
            <a:r>
              <a:rPr lang="en-US" b="0" i="0" u="none" strike="noStrike" dirty="0">
                <a:solidFill>
                  <a:schemeClr val="tx1"/>
                </a:solidFill>
                <a:effectLst/>
                <a:latin typeface="Calibri" panose="020F0502020204030204" pitchFamily="34" charset="0"/>
                <a:cs typeface="Calibri" panose="020F0502020204030204" pitchFamily="34" charset="0"/>
                <a:hlinkClick r:id="rId5" tooltip="Emotion">
                  <a:extLst>
                    <a:ext uri="{A12FA001-AC4F-418D-AE19-62706E023703}">
                      <ahyp:hlinkClr xmlns:ahyp="http://schemas.microsoft.com/office/drawing/2018/hyperlinkcolor" val="tx"/>
                    </a:ext>
                  </a:extLst>
                </a:hlinkClick>
              </a:rPr>
              <a:t>emotional</a:t>
            </a:r>
            <a:r>
              <a:rPr lang="en-US" b="0" i="0" dirty="0">
                <a:solidFill>
                  <a:schemeClr val="tx1"/>
                </a:solidFill>
                <a:effectLst/>
                <a:latin typeface="Calibri" panose="020F0502020204030204" pitchFamily="34" charset="0"/>
                <a:cs typeface="Calibri" panose="020F0502020204030204" pitchFamily="34" charset="0"/>
              </a:rPr>
              <a:t>;</a:t>
            </a:r>
          </a:p>
          <a:p>
            <a:endParaRPr lang="en-US" b="0" i="0" dirty="0">
              <a:solidFill>
                <a:schemeClr val="tx1"/>
              </a:solidFill>
              <a:effectLst/>
              <a:latin typeface="Calibri" panose="020F0502020204030204" pitchFamily="34" charset="0"/>
              <a:cs typeface="Calibri" panose="020F0502020204030204" pitchFamily="34" charset="0"/>
            </a:endParaRPr>
          </a:p>
          <a:p>
            <a:r>
              <a:rPr lang="en-US" b="0" i="0" dirty="0">
                <a:solidFill>
                  <a:schemeClr val="tx1"/>
                </a:solidFill>
                <a:effectLst/>
                <a:latin typeface="Calibri" panose="020F0502020204030204" pitchFamily="34" charset="0"/>
                <a:cs typeface="Calibri" panose="020F0502020204030204" pitchFamily="34" charset="0"/>
              </a:rPr>
              <a:t>"System 2" is slower, more </a:t>
            </a:r>
            <a:r>
              <a:rPr lang="en-US" b="0" i="0" u="none" strike="noStrike" dirty="0">
                <a:solidFill>
                  <a:schemeClr val="tx1"/>
                </a:solidFill>
                <a:effectLst/>
                <a:latin typeface="Calibri" panose="020F0502020204030204" pitchFamily="34" charset="0"/>
                <a:cs typeface="Calibri" panose="020F0502020204030204" pitchFamily="34" charset="0"/>
                <a:hlinkClick r:id="rId6" tooltip="Deliberation">
                  <a:extLst>
                    <a:ext uri="{A12FA001-AC4F-418D-AE19-62706E023703}">
                      <ahyp:hlinkClr xmlns:ahyp="http://schemas.microsoft.com/office/drawing/2018/hyperlinkcolor" val="tx"/>
                    </a:ext>
                  </a:extLst>
                </a:hlinkClick>
              </a:rPr>
              <a:t>deliberative</a:t>
            </a:r>
            <a:r>
              <a:rPr lang="en-US" b="0" i="0" dirty="0">
                <a:solidFill>
                  <a:schemeClr val="tx1"/>
                </a:solidFill>
                <a:effectLst/>
                <a:latin typeface="Calibri" panose="020F0502020204030204" pitchFamily="34" charset="0"/>
                <a:cs typeface="Calibri" panose="020F0502020204030204" pitchFamily="34" charset="0"/>
              </a:rPr>
              <a:t>, and more </a:t>
            </a:r>
            <a:r>
              <a:rPr lang="en-US" b="0" i="0" u="none" strike="noStrike" dirty="0">
                <a:solidFill>
                  <a:schemeClr val="tx1"/>
                </a:solidFill>
                <a:effectLst/>
                <a:latin typeface="Calibri" panose="020F0502020204030204" pitchFamily="34" charset="0"/>
                <a:cs typeface="Calibri" panose="020F0502020204030204" pitchFamily="34" charset="0"/>
                <a:hlinkClick r:id="rId7" tooltip="Logic">
                  <a:extLst>
                    <a:ext uri="{A12FA001-AC4F-418D-AE19-62706E023703}">
                      <ahyp:hlinkClr xmlns:ahyp="http://schemas.microsoft.com/office/drawing/2018/hyperlinkcolor" val="tx"/>
                    </a:ext>
                  </a:extLst>
                </a:hlinkClick>
              </a:rPr>
              <a:t>logical</a:t>
            </a:r>
            <a:r>
              <a:rPr lang="en-US" b="0" i="0" dirty="0">
                <a:solidFill>
                  <a:schemeClr val="tx1"/>
                </a:solidFill>
                <a:effectLst/>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E413AFDA-01CE-DDAB-22F2-375B88640D98}"/>
              </a:ext>
            </a:extLst>
          </p:cNvPr>
          <p:cNvPicPr>
            <a:picLocks noGrp="1" noChangeAspect="1"/>
          </p:cNvPicPr>
          <p:nvPr>
            <p:ph sz="half" idx="2"/>
          </p:nvPr>
        </p:nvPicPr>
        <p:blipFill>
          <a:blip r:embed="rId8"/>
          <a:stretch>
            <a:fillRect/>
          </a:stretch>
        </p:blipFill>
        <p:spPr>
          <a:xfrm>
            <a:off x="7402140" y="951668"/>
            <a:ext cx="3451019" cy="5135445"/>
          </a:xfrm>
          <a:prstGeom prst="rect">
            <a:avLst/>
          </a:prstGeom>
        </p:spPr>
      </p:pic>
    </p:spTree>
    <p:extLst>
      <p:ext uri="{BB962C8B-B14F-4D97-AF65-F5344CB8AC3E}">
        <p14:creationId xmlns:p14="http://schemas.microsoft.com/office/powerpoint/2010/main" val="310452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3D3D7B4-D68C-26E3-F00B-A63BCF6A6534}"/>
              </a:ext>
            </a:extLst>
          </p:cNvPr>
          <p:cNvSpPr>
            <a:spLocks noGrp="1"/>
          </p:cNvSpPr>
          <p:nvPr>
            <p:ph type="title"/>
          </p:nvPr>
        </p:nvSpPr>
        <p:spPr/>
        <p:txBody>
          <a:bodyPr/>
          <a:lstStyle/>
          <a:p>
            <a:r>
              <a:rPr lang="en-US" b="1" dirty="0"/>
              <a:t>Daniel Kahneman</a:t>
            </a:r>
          </a:p>
        </p:txBody>
      </p:sp>
      <p:pic>
        <p:nvPicPr>
          <p:cNvPr id="9" name="Content Placeholder 8">
            <a:extLst>
              <a:ext uri="{FF2B5EF4-FFF2-40B4-BE49-F238E27FC236}">
                <a16:creationId xmlns:a16="http://schemas.microsoft.com/office/drawing/2014/main" id="{5B48A1A6-ECD3-F335-C27A-6DA384C874CF}"/>
              </a:ext>
            </a:extLst>
          </p:cNvPr>
          <p:cNvPicPr>
            <a:picLocks noGrp="1" noChangeAspect="1"/>
          </p:cNvPicPr>
          <p:nvPr>
            <p:ph idx="1"/>
          </p:nvPr>
        </p:nvPicPr>
        <p:blipFill>
          <a:blip r:embed="rId3"/>
          <a:stretch>
            <a:fillRect/>
          </a:stretch>
        </p:blipFill>
        <p:spPr>
          <a:xfrm>
            <a:off x="7267575" y="1690688"/>
            <a:ext cx="3143250" cy="3733800"/>
          </a:xfrm>
          <a:prstGeom prst="rect">
            <a:avLst/>
          </a:prstGeom>
        </p:spPr>
      </p:pic>
      <p:sp>
        <p:nvSpPr>
          <p:cNvPr id="11" name="TextBox 10">
            <a:extLst>
              <a:ext uri="{FF2B5EF4-FFF2-40B4-BE49-F238E27FC236}">
                <a16:creationId xmlns:a16="http://schemas.microsoft.com/office/drawing/2014/main" id="{2BE921B9-450B-48FC-EC0D-3C8F054D3840}"/>
              </a:ext>
            </a:extLst>
          </p:cNvPr>
          <p:cNvSpPr txBox="1"/>
          <p:nvPr/>
        </p:nvSpPr>
        <p:spPr>
          <a:xfrm>
            <a:off x="384561" y="1811708"/>
            <a:ext cx="6221337"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March 5, 1934 – March 27, 2024</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was an Israeli-American author, psychologist and economist notable for his work on hedonic psychology, psychology of judgment and decision-making.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He is also known for his work in behavioral economics, for which he was awarded the 2002 Nobel Memorial Prize in Economic Sciences (shared with Vernon L. Smith).</a:t>
            </a:r>
          </a:p>
        </p:txBody>
      </p:sp>
    </p:spTree>
    <p:extLst>
      <p:ext uri="{BB962C8B-B14F-4D97-AF65-F5344CB8AC3E}">
        <p14:creationId xmlns:p14="http://schemas.microsoft.com/office/powerpoint/2010/main" val="213950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33F5-9A4F-A4E8-8E14-04241B90A389}"/>
              </a:ext>
            </a:extLst>
          </p:cNvPr>
          <p:cNvSpPr>
            <a:spLocks noGrp="1"/>
          </p:cNvSpPr>
          <p:nvPr>
            <p:ph type="title"/>
          </p:nvPr>
        </p:nvSpPr>
        <p:spPr/>
        <p:txBody>
          <a:bodyPr/>
          <a:lstStyle/>
          <a:p>
            <a:pPr algn="ctr"/>
            <a:r>
              <a:rPr lang="en-US" b="1" dirty="0"/>
              <a:t>System 1         vs.           System 2 </a:t>
            </a:r>
          </a:p>
        </p:txBody>
      </p:sp>
      <p:sp>
        <p:nvSpPr>
          <p:cNvPr id="4" name="Content Placeholder 3">
            <a:extLst>
              <a:ext uri="{FF2B5EF4-FFF2-40B4-BE49-F238E27FC236}">
                <a16:creationId xmlns:a16="http://schemas.microsoft.com/office/drawing/2014/main" id="{30CC116F-0B84-A4B5-0731-3CE58B7206E4}"/>
              </a:ext>
            </a:extLst>
          </p:cNvPr>
          <p:cNvSpPr>
            <a:spLocks noGrp="1"/>
          </p:cNvSpPr>
          <p:nvPr>
            <p:ph sz="half" idx="2"/>
          </p:nvPr>
        </p:nvSpPr>
        <p:spPr>
          <a:xfrm>
            <a:off x="862014" y="1845892"/>
            <a:ext cx="5157787" cy="4343771"/>
          </a:xfrm>
        </p:spPr>
        <p:txBody>
          <a:bodyPr>
            <a:normAutofit/>
          </a:bodyPr>
          <a:lstStyle/>
          <a:p>
            <a:r>
              <a:rPr lang="en-US" b="0" i="0" dirty="0">
                <a:effectLst/>
                <a:latin typeface="Calibri" panose="020F0502020204030204" pitchFamily="34" charset="0"/>
                <a:cs typeface="Calibri" panose="020F0502020204030204" pitchFamily="34" charset="0"/>
              </a:rPr>
              <a:t>Fast, automatic, frequent, emotional, stereotypic, unconscious</a:t>
            </a:r>
          </a:p>
          <a:p>
            <a:r>
              <a:rPr lang="en-US" b="0" i="0" dirty="0">
                <a:effectLst/>
                <a:latin typeface="Calibri" panose="020F0502020204030204" pitchFamily="34" charset="0"/>
                <a:cs typeface="Calibri" panose="020F0502020204030204" pitchFamily="34" charset="0"/>
              </a:rPr>
              <a:t>Examples: </a:t>
            </a:r>
          </a:p>
          <a:p>
            <a:pPr lvl="1"/>
            <a:r>
              <a:rPr lang="en-US" b="0" i="0" dirty="0">
                <a:effectLst/>
                <a:latin typeface="Calibri" panose="020F0502020204030204" pitchFamily="34" charset="0"/>
                <a:cs typeface="Calibri" panose="020F0502020204030204" pitchFamily="34" charset="0"/>
              </a:rPr>
              <a:t>determine that an object is at a greater distance than another</a:t>
            </a:r>
          </a:p>
          <a:p>
            <a:pPr lvl="1"/>
            <a:r>
              <a:rPr lang="en-US" b="0" i="0" dirty="0">
                <a:effectLst/>
                <a:latin typeface="Calibri" panose="020F0502020204030204" pitchFamily="34" charset="0"/>
                <a:cs typeface="Calibri" panose="020F0502020204030204" pitchFamily="34" charset="0"/>
              </a:rPr>
              <a:t>localize the source of a specific sound</a:t>
            </a:r>
          </a:p>
          <a:p>
            <a:pPr lvl="1"/>
            <a:r>
              <a:rPr lang="en-US" b="0" i="0" dirty="0">
                <a:effectLst/>
                <a:latin typeface="Calibri" panose="020F0502020204030204" pitchFamily="34" charset="0"/>
                <a:cs typeface="Calibri" panose="020F0502020204030204" pitchFamily="34" charset="0"/>
              </a:rPr>
              <a:t>complete the phrase "war and ..."</a:t>
            </a:r>
          </a:p>
          <a:p>
            <a:pPr lvl="1"/>
            <a:r>
              <a:rPr lang="en-US" b="0" i="0" dirty="0">
                <a:effectLst/>
                <a:latin typeface="Calibri" panose="020F0502020204030204" pitchFamily="34" charset="0"/>
                <a:cs typeface="Calibri" panose="020F0502020204030204" pitchFamily="34" charset="0"/>
              </a:rPr>
              <a:t>display disgust when seeing a gruesome image</a:t>
            </a:r>
          </a:p>
          <a:p>
            <a:pPr lvl="1"/>
            <a:r>
              <a:rPr lang="en-US" b="0" i="0" dirty="0">
                <a:effectLst/>
                <a:latin typeface="Calibri" panose="020F0502020204030204" pitchFamily="34" charset="0"/>
                <a:cs typeface="Calibri" panose="020F0502020204030204" pitchFamily="34" charset="0"/>
              </a:rPr>
              <a:t>solve 2+2=?</a:t>
            </a:r>
          </a:p>
          <a:p>
            <a:pPr lvl="1"/>
            <a:r>
              <a:rPr lang="en-US" b="0" i="0" dirty="0">
                <a:effectLst/>
                <a:latin typeface="Calibri" panose="020F0502020204030204" pitchFamily="34" charset="0"/>
                <a:cs typeface="Calibri" panose="020F0502020204030204" pitchFamily="34" charset="0"/>
              </a:rPr>
              <a:t>read text on a billboard</a:t>
            </a:r>
          </a:p>
          <a:p>
            <a:pPr lvl="1"/>
            <a:r>
              <a:rPr lang="en-US" b="0" i="0" dirty="0">
                <a:effectLst/>
                <a:latin typeface="Calibri" panose="020F0502020204030204" pitchFamily="34" charset="0"/>
                <a:cs typeface="Calibri" panose="020F0502020204030204" pitchFamily="34" charset="0"/>
              </a:rPr>
              <a:t>drive a car on an empty road</a:t>
            </a:r>
          </a:p>
        </p:txBody>
      </p:sp>
      <p:sp>
        <p:nvSpPr>
          <p:cNvPr id="6" name="Content Placeholder 5">
            <a:extLst>
              <a:ext uri="{FF2B5EF4-FFF2-40B4-BE49-F238E27FC236}">
                <a16:creationId xmlns:a16="http://schemas.microsoft.com/office/drawing/2014/main" id="{133BFBD0-3177-E0D5-7EBF-7669CCD299E3}"/>
              </a:ext>
            </a:extLst>
          </p:cNvPr>
          <p:cNvSpPr>
            <a:spLocks noGrp="1"/>
          </p:cNvSpPr>
          <p:nvPr>
            <p:ph sz="quarter" idx="4"/>
          </p:nvPr>
        </p:nvSpPr>
        <p:spPr>
          <a:xfrm>
            <a:off x="6172200" y="1845892"/>
            <a:ext cx="5183188" cy="4343771"/>
          </a:xfrm>
        </p:spPr>
        <p:txBody>
          <a:bodyPr>
            <a:normAutofit/>
          </a:bodyPr>
          <a:lstStyle/>
          <a:p>
            <a:r>
              <a:rPr lang="en-US" b="0" i="0" dirty="0">
                <a:effectLst/>
                <a:latin typeface="Calibri" panose="020F0502020204030204" pitchFamily="34" charset="0"/>
                <a:cs typeface="Calibri" panose="020F0502020204030204" pitchFamily="34" charset="0"/>
              </a:rPr>
              <a:t>Slow, effortful, infrequent, logical, calculating, conscious.</a:t>
            </a:r>
          </a:p>
          <a:p>
            <a:r>
              <a:rPr lang="en-US" b="0" i="0" dirty="0">
                <a:effectLst/>
                <a:latin typeface="Calibri" panose="020F0502020204030204" pitchFamily="34" charset="0"/>
                <a:cs typeface="Calibri" panose="020F0502020204030204" pitchFamily="34" charset="0"/>
              </a:rPr>
              <a:t> Examples:</a:t>
            </a:r>
          </a:p>
          <a:p>
            <a:pPr lvl="1"/>
            <a:r>
              <a:rPr lang="en-US" b="0" i="0" dirty="0">
                <a:effectLst/>
                <a:latin typeface="Calibri" panose="020F0502020204030204" pitchFamily="34" charset="0"/>
                <a:cs typeface="Calibri" panose="020F0502020204030204" pitchFamily="34" charset="0"/>
              </a:rPr>
              <a:t>prepare yourself for the start of a sprint</a:t>
            </a:r>
          </a:p>
          <a:p>
            <a:pPr lvl="1"/>
            <a:r>
              <a:rPr lang="en-US" b="0" i="0" dirty="0">
                <a:effectLst/>
                <a:latin typeface="Calibri" panose="020F0502020204030204" pitchFamily="34" charset="0"/>
                <a:cs typeface="Calibri" panose="020F0502020204030204" pitchFamily="34" charset="0"/>
              </a:rPr>
              <a:t>direct your attention towards the clowns at the circus</a:t>
            </a:r>
          </a:p>
          <a:p>
            <a:pPr lvl="1"/>
            <a:r>
              <a:rPr lang="en-US" b="0" i="0" dirty="0">
                <a:effectLst/>
                <a:latin typeface="Calibri" panose="020F0502020204030204" pitchFamily="34" charset="0"/>
                <a:cs typeface="Calibri" panose="020F0502020204030204" pitchFamily="34" charset="0"/>
              </a:rPr>
              <a:t>direct your attention towards someone at a loud party</a:t>
            </a:r>
          </a:p>
          <a:p>
            <a:pPr lvl="1"/>
            <a:r>
              <a:rPr lang="en-US" b="0" i="0" dirty="0">
                <a:effectLst/>
                <a:latin typeface="Calibri" panose="020F0502020204030204" pitchFamily="34" charset="0"/>
                <a:cs typeface="Calibri" panose="020F0502020204030204" pitchFamily="34" charset="0"/>
              </a:rPr>
              <a:t>look for the woman with the grey hair</a:t>
            </a:r>
          </a:p>
          <a:p>
            <a:pPr lvl="1"/>
            <a:r>
              <a:rPr lang="en-US" b="0" i="0" dirty="0">
                <a:effectLst/>
                <a:latin typeface="Calibri" panose="020F0502020204030204" pitchFamily="34" charset="0"/>
                <a:cs typeface="Calibri" panose="020F0502020204030204" pitchFamily="34" charset="0"/>
              </a:rPr>
              <a:t>try to recognize a sound</a:t>
            </a:r>
          </a:p>
          <a:p>
            <a:pPr lvl="1"/>
            <a:r>
              <a:rPr lang="en-US" b="0" i="0" dirty="0">
                <a:effectLst/>
                <a:latin typeface="Calibri" panose="020F0502020204030204" pitchFamily="34" charset="0"/>
                <a:cs typeface="Calibri" panose="020F0502020204030204" pitchFamily="34" charset="0"/>
              </a:rPr>
              <a:t>sustain a faster-than-normal walking rate</a:t>
            </a:r>
          </a:p>
          <a:p>
            <a:endParaRPr lang="en-US" dirty="0"/>
          </a:p>
        </p:txBody>
      </p:sp>
    </p:spTree>
    <p:extLst>
      <p:ext uri="{BB962C8B-B14F-4D97-AF65-F5344CB8AC3E}">
        <p14:creationId xmlns:p14="http://schemas.microsoft.com/office/powerpoint/2010/main" val="3756564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dirty="0"/>
              <a:t> </a:t>
            </a:r>
            <a:r>
              <a:rPr lang="en-US" b="1" dirty="0"/>
              <a:t>Who is Garry  Klein?</a:t>
            </a:r>
          </a:p>
        </p:txBody>
      </p:sp>
      <p:sp>
        <p:nvSpPr>
          <p:cNvPr id="3" name="Content Placeholder 2">
            <a:extLst>
              <a:ext uri="{FF2B5EF4-FFF2-40B4-BE49-F238E27FC236}">
                <a16:creationId xmlns:a16="http://schemas.microsoft.com/office/drawing/2014/main" id="{B9DCE343-153F-E963-5E9C-E053ECF20739}"/>
              </a:ext>
            </a:extLst>
          </p:cNvPr>
          <p:cNvSpPr>
            <a:spLocks noGrp="1"/>
          </p:cNvSpPr>
          <p:nvPr>
            <p:ph idx="1"/>
          </p:nvPr>
        </p:nvSpPr>
        <p:spPr>
          <a:xfrm>
            <a:off x="838200" y="1817079"/>
            <a:ext cx="10515600" cy="4351338"/>
          </a:xfrm>
        </p:spPr>
        <p:txBody>
          <a:bodyPr/>
          <a:lstStyle/>
          <a:p>
            <a:r>
              <a:rPr lang="en-US" dirty="0">
                <a:latin typeface="Calibri" panose="020F0502020204030204" pitchFamily="34" charset="0"/>
                <a:cs typeface="Calibri" panose="020F0502020204030204" pitchFamily="34" charset="0"/>
              </a:rPr>
              <a:t>He </a:t>
            </a:r>
            <a:r>
              <a:rPr lang="en-US" b="0" i="0" dirty="0">
                <a:effectLst/>
                <a:latin typeface="Calibri" panose="020F0502020204030204" pitchFamily="34" charset="0"/>
                <a:cs typeface="Calibri" panose="020F0502020204030204" pitchFamily="34" charset="0"/>
              </a:rPr>
              <a:t>is a research psychologist famous for pioneering in the field of </a:t>
            </a:r>
            <a:r>
              <a:rPr lang="en-US" b="0" i="0" u="none" strike="noStrike" dirty="0">
                <a:effectLst/>
                <a:latin typeface="Calibri" panose="020F0502020204030204" pitchFamily="34" charset="0"/>
                <a:cs typeface="Calibri" panose="020F0502020204030204" pitchFamily="34" charset="0"/>
                <a:hlinkClick r:id="rId3" tooltip="Naturalistic decision making">
                  <a:extLst>
                    <a:ext uri="{A12FA001-AC4F-418D-AE19-62706E023703}">
                      <ahyp:hlinkClr xmlns:ahyp="http://schemas.microsoft.com/office/drawing/2018/hyperlinkcolor" val="tx"/>
                    </a:ext>
                  </a:extLst>
                </a:hlinkClick>
              </a:rPr>
              <a:t>naturalistic decision making</a:t>
            </a:r>
            <a:r>
              <a:rPr lang="en-US" b="0" i="0" u="none" strike="noStrike" dirty="0">
                <a:effectLst/>
                <a:latin typeface="Calibri" panose="020F0502020204030204" pitchFamily="34" charset="0"/>
                <a:cs typeface="Calibri" panose="020F0502020204030204" pitchFamily="34" charset="0"/>
              </a:rPr>
              <a:t> ( NDM)</a:t>
            </a:r>
            <a:r>
              <a:rPr lang="en-US" b="0" i="0" dirty="0">
                <a:effectLst/>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By studying experts such as firefighters in their natural environment, he discovered that laboratory models of </a:t>
            </a:r>
            <a:r>
              <a:rPr lang="en-US" b="0" i="0" u="none" strike="noStrike" dirty="0">
                <a:effectLst/>
                <a:latin typeface="Calibri" panose="020F0502020204030204" pitchFamily="34" charset="0"/>
                <a:cs typeface="Calibri" panose="020F0502020204030204" pitchFamily="34" charset="0"/>
                <a:hlinkClick r:id="rId4" tooltip="Decision making">
                  <a:extLst>
                    <a:ext uri="{A12FA001-AC4F-418D-AE19-62706E023703}">
                      <ahyp:hlinkClr xmlns:ahyp="http://schemas.microsoft.com/office/drawing/2018/hyperlinkcolor" val="tx"/>
                    </a:ext>
                  </a:extLst>
                </a:hlinkClick>
              </a:rPr>
              <a:t>decision making</a:t>
            </a:r>
            <a:r>
              <a:rPr lang="en-US" b="0" i="0" dirty="0">
                <a:effectLst/>
                <a:latin typeface="Calibri" panose="020F0502020204030204" pitchFamily="34" charset="0"/>
                <a:cs typeface="Calibri" panose="020F0502020204030204" pitchFamily="34" charset="0"/>
              </a:rPr>
              <a:t> could not describe it under uncertainty.</a:t>
            </a:r>
          </a:p>
          <a:p>
            <a:pPr lvl="1"/>
            <a:r>
              <a:rPr lang="en-US" dirty="0">
                <a:latin typeface="Calibri" panose="020F0502020204030204" pitchFamily="34" charset="0"/>
                <a:cs typeface="Calibri" panose="020F0502020204030204" pitchFamily="34" charset="0"/>
              </a:rPr>
              <a:t>He studied  expertise in fire fighters</a:t>
            </a:r>
            <a:endParaRPr lang="en-US" b="0" i="0" dirty="0">
              <a:effectLst/>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He is the author of </a:t>
            </a:r>
            <a:r>
              <a:rPr lang="en-US" b="1" i="0" dirty="0">
                <a:effectLst/>
                <a:latin typeface="Calibri" panose="020F0502020204030204" pitchFamily="34" charset="0"/>
                <a:cs typeface="Calibri" panose="020F0502020204030204" pitchFamily="34" charset="0"/>
              </a:rPr>
              <a:t>Recognition-primed decision</a:t>
            </a:r>
            <a:r>
              <a:rPr lang="en-US" b="0" i="0" dirty="0">
                <a:effectLst/>
                <a:latin typeface="Calibri" panose="020F0502020204030204" pitchFamily="34" charset="0"/>
                <a:cs typeface="Calibri" panose="020F0502020204030204" pitchFamily="34" charset="0"/>
              </a:rPr>
              <a:t> (</a:t>
            </a:r>
            <a:r>
              <a:rPr lang="en-US" b="1" i="0" dirty="0">
                <a:effectLst/>
                <a:latin typeface="Calibri" panose="020F0502020204030204" pitchFamily="34" charset="0"/>
                <a:cs typeface="Calibri" panose="020F0502020204030204" pitchFamily="34" charset="0"/>
              </a:rPr>
              <a:t>RPD</a:t>
            </a:r>
            <a:r>
              <a:rPr lang="en-US" b="0" i="0" dirty="0">
                <a:effectLst/>
                <a:latin typeface="Calibri" panose="020F0502020204030204" pitchFamily="34" charset="0"/>
                <a:cs typeface="Calibri" panose="020F0502020204030204" pitchFamily="34" charset="0"/>
              </a:rPr>
              <a:t>) model.</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545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83269-D120-BE12-A51A-798FDC0F6D45}"/>
              </a:ext>
            </a:extLst>
          </p:cNvPr>
          <p:cNvSpPr>
            <a:spLocks noGrp="1"/>
          </p:cNvSpPr>
          <p:nvPr>
            <p:ph type="title"/>
          </p:nvPr>
        </p:nvSpPr>
        <p:spPr/>
        <p:txBody>
          <a:bodyPr/>
          <a:lstStyle/>
          <a:p>
            <a:r>
              <a:rPr lang="en-US" b="1" dirty="0"/>
              <a:t>NDM and  RPD</a:t>
            </a:r>
          </a:p>
        </p:txBody>
      </p:sp>
      <p:sp>
        <p:nvSpPr>
          <p:cNvPr id="3" name="Content Placeholder 2">
            <a:extLst>
              <a:ext uri="{FF2B5EF4-FFF2-40B4-BE49-F238E27FC236}">
                <a16:creationId xmlns:a16="http://schemas.microsoft.com/office/drawing/2014/main" id="{3B94F9D3-0FEE-D23E-13A9-4057CCBB092B}"/>
              </a:ext>
            </a:extLst>
          </p:cNvPr>
          <p:cNvSpPr>
            <a:spLocks noGrp="1"/>
          </p:cNvSpPr>
          <p:nvPr>
            <p:ph idx="1"/>
          </p:nvPr>
        </p:nvSpPr>
        <p:spPr/>
        <p:txBody>
          <a:bodyPr/>
          <a:lstStyle/>
          <a:p>
            <a:r>
              <a:rPr lang="en-US" b="1" i="0" dirty="0">
                <a:effectLst/>
                <a:latin typeface="Calibri" panose="020F0502020204030204" pitchFamily="34" charset="0"/>
                <a:cs typeface="Calibri" panose="020F0502020204030204" pitchFamily="34" charset="0"/>
              </a:rPr>
              <a:t>Naturalistic decision making </a:t>
            </a:r>
            <a:r>
              <a:rPr lang="en-US" b="0" i="0" dirty="0">
                <a:effectLst/>
                <a:latin typeface="Calibri" panose="020F0502020204030204" pitchFamily="34" charset="0"/>
                <a:cs typeface="Calibri" panose="020F0502020204030204" pitchFamily="34" charset="0"/>
              </a:rPr>
              <a:t>(NDM) is concerned with the study of how people make decisions </a:t>
            </a:r>
            <a:r>
              <a:rPr lang="en-US" b="1" i="0" dirty="0">
                <a:effectLst/>
                <a:latin typeface="Calibri" panose="020F0502020204030204" pitchFamily="34" charset="0"/>
                <a:cs typeface="Calibri" panose="020F0502020204030204" pitchFamily="34" charset="0"/>
              </a:rPr>
              <a:t>in complex real-world settings </a:t>
            </a:r>
            <a:r>
              <a:rPr lang="en-US" b="0" i="0" dirty="0">
                <a:effectLst/>
                <a:latin typeface="Calibri" panose="020F0502020204030204" pitchFamily="34" charset="0"/>
                <a:cs typeface="Calibri" panose="020F0502020204030204" pitchFamily="34" charset="0"/>
              </a:rPr>
              <a:t>that can include dynamic, uncertain and continually changing conditions, and can require real-time decisions in urgent situations with significant consequences.</a:t>
            </a:r>
          </a:p>
          <a:p>
            <a:r>
              <a:rPr lang="en-US" b="1" dirty="0">
                <a:latin typeface="Calibri" panose="020F0502020204030204" pitchFamily="34" charset="0"/>
                <a:cs typeface="Calibri" panose="020F0502020204030204" pitchFamily="34" charset="0"/>
              </a:rPr>
              <a:t>Recognition-primed decision (RPD</a:t>
            </a:r>
            <a:r>
              <a:rPr lang="en-US" dirty="0">
                <a:latin typeface="Calibri" panose="020F0502020204030204" pitchFamily="34" charset="0"/>
                <a:cs typeface="Calibri" panose="020F0502020204030204" pitchFamily="34" charset="0"/>
              </a:rPr>
              <a:t>) is a model of how people make </a:t>
            </a:r>
            <a:r>
              <a:rPr lang="en-US" b="1" dirty="0">
                <a:latin typeface="Calibri" panose="020F0502020204030204" pitchFamily="34" charset="0"/>
                <a:cs typeface="Calibri" panose="020F0502020204030204" pitchFamily="34" charset="0"/>
              </a:rPr>
              <a:t>quick, effective decisions </a:t>
            </a:r>
            <a:r>
              <a:rPr lang="en-US" dirty="0">
                <a:latin typeface="Calibri" panose="020F0502020204030204" pitchFamily="34" charset="0"/>
                <a:cs typeface="Calibri" panose="020F0502020204030204" pitchFamily="34" charset="0"/>
              </a:rPr>
              <a:t>when faced with complex situations. In this model, the decision maker is assumed to generate a possible course of action, compare it to the constraints imposed by the situation, and select the first course of action that is not rejected. </a:t>
            </a:r>
          </a:p>
        </p:txBody>
      </p:sp>
    </p:spTree>
    <p:extLst>
      <p:ext uri="{BB962C8B-B14F-4D97-AF65-F5344CB8AC3E}">
        <p14:creationId xmlns:p14="http://schemas.microsoft.com/office/powerpoint/2010/main" val="3677506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b="1" dirty="0"/>
              <a:t>Intuition: Example_1</a:t>
            </a:r>
            <a:endParaRPr lang="en-US" dirty="0"/>
          </a:p>
        </p:txBody>
      </p:sp>
      <p:sp>
        <p:nvSpPr>
          <p:cNvPr id="3" name="Content Placeholder 2">
            <a:extLst>
              <a:ext uri="{FF2B5EF4-FFF2-40B4-BE49-F238E27FC236}">
                <a16:creationId xmlns:a16="http://schemas.microsoft.com/office/drawing/2014/main" id="{B9DCE343-153F-E963-5E9C-E053ECF20739}"/>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People know something without knowing how they know.</a:t>
            </a:r>
          </a:p>
          <a:p>
            <a:pPr lvl="1"/>
            <a:r>
              <a:rPr lang="en-US" sz="2000" dirty="0">
                <a:latin typeface="Calibri" panose="020F0502020204030204" pitchFamily="34" charset="0"/>
                <a:cs typeface="Calibri" panose="020F0502020204030204" pitchFamily="34" charset="0"/>
              </a:rPr>
              <a:t>Good example of intuition :</a:t>
            </a:r>
          </a:p>
          <a:p>
            <a:pPr lvl="2"/>
            <a:r>
              <a:rPr lang="en-US" sz="2000" dirty="0">
                <a:latin typeface="Calibri" panose="020F0502020204030204" pitchFamily="34" charset="0"/>
                <a:cs typeface="Calibri" panose="020F0502020204030204" pitchFamily="34" charset="0"/>
              </a:rPr>
              <a:t>boy statue  kouros from the bestseller “Blink” by Malcolm Gladwell</a:t>
            </a:r>
          </a:p>
          <a:p>
            <a:pPr lvl="2"/>
            <a:r>
              <a:rPr lang="en-US" sz="2000" dirty="0">
                <a:latin typeface="Calibri" panose="020F0502020204030204" pitchFamily="34" charset="0"/>
                <a:cs typeface="Calibri" panose="020F0502020204030204" pitchFamily="34" charset="0"/>
              </a:rPr>
              <a:t>Many experts agreed that the object that is described as</a:t>
            </a:r>
          </a:p>
          <a:p>
            <a:pPr marL="1371600" lvl="3" indent="0">
              <a:buNone/>
            </a:pPr>
            <a:r>
              <a:rPr lang="en-US" sz="2000" dirty="0">
                <a:latin typeface="Calibri" panose="020F0502020204030204" pitchFamily="34" charset="0"/>
                <a:cs typeface="Calibri" panose="020F0502020204030204" pitchFamily="34" charset="0"/>
              </a:rPr>
              <a:t>a magnificent example of a kouros is a fake</a:t>
            </a:r>
          </a:p>
          <a:p>
            <a:pPr marL="1371600" lvl="3" indent="0">
              <a:buNone/>
            </a:pPr>
            <a:r>
              <a:rPr lang="en-US" sz="2000" dirty="0">
                <a:latin typeface="Calibri" panose="020F0502020204030204" pitchFamily="34" charset="0"/>
                <a:cs typeface="Calibri" panose="020F0502020204030204" pitchFamily="34" charset="0"/>
              </a:rPr>
              <a:t>and they can’t explain why  did they think so.</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1"/>
            <a:endParaRPr lang="en-US" dirty="0"/>
          </a:p>
        </p:txBody>
      </p:sp>
      <p:pic>
        <p:nvPicPr>
          <p:cNvPr id="4" name="Picture 3">
            <a:extLst>
              <a:ext uri="{FF2B5EF4-FFF2-40B4-BE49-F238E27FC236}">
                <a16:creationId xmlns:a16="http://schemas.microsoft.com/office/drawing/2014/main" id="{54BBBF4E-26A5-8B6D-5742-063A9EA88A39}"/>
              </a:ext>
            </a:extLst>
          </p:cNvPr>
          <p:cNvPicPr>
            <a:picLocks noChangeAspect="1"/>
          </p:cNvPicPr>
          <p:nvPr/>
        </p:nvPicPr>
        <p:blipFill>
          <a:blip r:embed="rId3"/>
          <a:stretch>
            <a:fillRect/>
          </a:stretch>
        </p:blipFill>
        <p:spPr>
          <a:xfrm>
            <a:off x="9413905" y="2701873"/>
            <a:ext cx="2068082" cy="3257469"/>
          </a:xfrm>
          <a:prstGeom prst="rect">
            <a:avLst/>
          </a:prstGeom>
        </p:spPr>
      </p:pic>
    </p:spTree>
    <p:extLst>
      <p:ext uri="{BB962C8B-B14F-4D97-AF65-F5344CB8AC3E}">
        <p14:creationId xmlns:p14="http://schemas.microsoft.com/office/powerpoint/2010/main" val="63497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b="1" dirty="0"/>
              <a:t>Intuition: Example_2</a:t>
            </a:r>
            <a:endParaRPr lang="en-US" dirty="0"/>
          </a:p>
        </p:txBody>
      </p:sp>
      <p:sp>
        <p:nvSpPr>
          <p:cNvPr id="3" name="Content Placeholder 2">
            <a:extLst>
              <a:ext uri="{FF2B5EF4-FFF2-40B4-BE49-F238E27FC236}">
                <a16:creationId xmlns:a16="http://schemas.microsoft.com/office/drawing/2014/main" id="{B9DCE343-153F-E963-5E9C-E053ECF20739}"/>
              </a:ext>
            </a:extLst>
          </p:cNvPr>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Intuition failure (appearance vs performance) </a:t>
            </a:r>
          </a:p>
          <a:p>
            <a:pPr lvl="2"/>
            <a:r>
              <a:rPr lang="en-US" dirty="0">
                <a:latin typeface="Calibri" panose="020F0502020204030204" pitchFamily="34" charset="0"/>
                <a:cs typeface="Calibri" panose="020F0502020204030204" pitchFamily="34" charset="0"/>
              </a:rPr>
              <a:t>President Warren G. Harding, an Ohio Republican,</a:t>
            </a:r>
          </a:p>
          <a:p>
            <a:pPr lvl="2"/>
            <a:r>
              <a:rPr lang="en-US" dirty="0">
                <a:latin typeface="Calibri" panose="020F0502020204030204" pitchFamily="34" charset="0"/>
                <a:cs typeface="Calibri" panose="020F0502020204030204" pitchFamily="34" charset="0"/>
              </a:rPr>
              <a:t>was the 29th President of the United States (1921-1923)</a:t>
            </a:r>
          </a:p>
          <a:p>
            <a:pPr lvl="2"/>
            <a:r>
              <a:rPr lang="en-US" dirty="0">
                <a:latin typeface="Calibri" panose="020F0502020204030204" pitchFamily="34" charset="0"/>
                <a:cs typeface="Calibri" panose="020F0502020204030204" pitchFamily="34" charset="0"/>
              </a:rPr>
              <a:t> People looked at his appearance  (tall,  square jawed) </a:t>
            </a:r>
          </a:p>
          <a:p>
            <a:pPr lvl="2"/>
            <a:r>
              <a:rPr lang="en-US" dirty="0">
                <a:latin typeface="Calibri" panose="020F0502020204030204" pitchFamily="34" charset="0"/>
                <a:cs typeface="Calibri" panose="020F0502020204030204" pitchFamily="34" charset="0"/>
              </a:rPr>
              <a:t> he was a perfect image if a strong and decisive leader.</a:t>
            </a:r>
          </a:p>
          <a:p>
            <a:pPr lvl="2"/>
            <a:endParaRPr lang="en-US" dirty="0">
              <a:latin typeface="Calibri" panose="020F0502020204030204" pitchFamily="34" charset="0"/>
              <a:cs typeface="Calibri" panose="020F0502020204030204" pitchFamily="34" charset="0"/>
            </a:endParaRPr>
          </a:p>
          <a:p>
            <a:pPr marL="914400" lvl="2" indent="0">
              <a:buNone/>
            </a:pPr>
            <a:endParaRPr lang="en-US" dirty="0">
              <a:latin typeface="Calibri" panose="020F0502020204030204" pitchFamily="34" charset="0"/>
              <a:cs typeface="Calibri" panose="020F0502020204030204" pitchFamily="34" charset="0"/>
            </a:endParaRPr>
          </a:p>
          <a:p>
            <a:r>
              <a:rPr lang="en-US" dirty="0">
                <a:effectLst/>
                <a:latin typeface="Calibri" panose="020F0502020204030204" pitchFamily="34" charset="0"/>
                <a:cs typeface="Calibri" panose="020F0502020204030204" pitchFamily="34" charset="0"/>
              </a:rPr>
              <a:t>“His brief administration accomplished little of lasting value, however, and soon after his death a series of scandals doomed the Harding presidency to be judged among the worst in American history.” </a:t>
            </a:r>
          </a:p>
          <a:p>
            <a:r>
              <a:rPr lang="en-US" sz="1700" dirty="0">
                <a:latin typeface="Calibri" panose="020F0502020204030204" pitchFamily="34" charset="0"/>
                <a:cs typeface="Calibri" panose="020F0502020204030204" pitchFamily="34" charset="0"/>
              </a:rPr>
              <a:t>https://www.britannica.com/biography/Warren-G-Harding</a:t>
            </a:r>
            <a:br>
              <a:rPr lang="en-US" dirty="0"/>
            </a:br>
            <a:endParaRPr lang="en-US" dirty="0"/>
          </a:p>
          <a:p>
            <a:endParaRPr lang="en-US" dirty="0"/>
          </a:p>
          <a:p>
            <a:pPr lvl="2"/>
            <a:endParaRPr lang="en-US" dirty="0"/>
          </a:p>
          <a:p>
            <a:pPr lvl="2"/>
            <a:endParaRPr lang="en-US" dirty="0"/>
          </a:p>
          <a:p>
            <a:pPr lvl="2"/>
            <a:endParaRPr lang="en-US" dirty="0"/>
          </a:p>
          <a:p>
            <a:pPr lvl="1"/>
            <a:endParaRPr lang="en-US" dirty="0"/>
          </a:p>
        </p:txBody>
      </p:sp>
      <p:pic>
        <p:nvPicPr>
          <p:cNvPr id="5" name="Picture 4">
            <a:extLst>
              <a:ext uri="{FF2B5EF4-FFF2-40B4-BE49-F238E27FC236}">
                <a16:creationId xmlns:a16="http://schemas.microsoft.com/office/drawing/2014/main" id="{81F7C81F-CCE2-98DC-E72D-97AA0C5676C8}"/>
              </a:ext>
            </a:extLst>
          </p:cNvPr>
          <p:cNvPicPr>
            <a:picLocks noChangeAspect="1"/>
          </p:cNvPicPr>
          <p:nvPr/>
        </p:nvPicPr>
        <p:blipFill>
          <a:blip r:embed="rId3"/>
          <a:stretch>
            <a:fillRect/>
          </a:stretch>
        </p:blipFill>
        <p:spPr>
          <a:xfrm>
            <a:off x="8901157" y="1825625"/>
            <a:ext cx="2071643" cy="2071643"/>
          </a:xfrm>
          <a:prstGeom prst="rect">
            <a:avLst/>
          </a:prstGeom>
        </p:spPr>
      </p:pic>
    </p:spTree>
    <p:extLst>
      <p:ext uri="{BB962C8B-B14F-4D97-AF65-F5344CB8AC3E}">
        <p14:creationId xmlns:p14="http://schemas.microsoft.com/office/powerpoint/2010/main" val="1319640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8000"/>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C42A-9B0B-0C99-DD42-4A798E45D6F4}"/>
              </a:ext>
            </a:extLst>
          </p:cNvPr>
          <p:cNvSpPr>
            <a:spLocks noGrp="1"/>
          </p:cNvSpPr>
          <p:nvPr>
            <p:ph type="title"/>
          </p:nvPr>
        </p:nvSpPr>
        <p:spPr/>
        <p:txBody>
          <a:bodyPr/>
          <a:lstStyle/>
          <a:p>
            <a:r>
              <a:rPr lang="en-US" b="1" dirty="0"/>
              <a:t>Intuition as recognition</a:t>
            </a:r>
          </a:p>
        </p:txBody>
      </p:sp>
      <p:sp>
        <p:nvSpPr>
          <p:cNvPr id="3" name="Content Placeholder 2">
            <a:extLst>
              <a:ext uri="{FF2B5EF4-FFF2-40B4-BE49-F238E27FC236}">
                <a16:creationId xmlns:a16="http://schemas.microsoft.com/office/drawing/2014/main" id="{B9DCE343-153F-E963-5E9C-E053ECF20739}"/>
              </a:ext>
            </a:extLst>
          </p:cNvPr>
          <p:cNvSpPr>
            <a:spLocks noGrp="1"/>
          </p:cNvSpPr>
          <p:nvPr>
            <p:ph idx="1"/>
          </p:nvPr>
        </p:nvSpPr>
        <p:spPr>
          <a:xfrm>
            <a:off x="1103312" y="1706880"/>
            <a:ext cx="8946541" cy="4541519"/>
          </a:xfrm>
        </p:spPr>
        <p:txBody>
          <a:bodyPr>
            <a:normAutofit/>
          </a:bodyPr>
          <a:lstStyle/>
          <a:p>
            <a:r>
              <a:rPr lang="en-US" dirty="0">
                <a:latin typeface="Calibri" panose="020F0502020204030204" pitchFamily="34" charset="0"/>
                <a:cs typeface="Calibri" panose="020F0502020204030204" pitchFamily="34" charset="0"/>
              </a:rPr>
              <a:t>Kleins studies of fireground commanders:</a:t>
            </a:r>
          </a:p>
          <a:p>
            <a:pPr lvl="1"/>
            <a:r>
              <a:rPr lang="en-US" dirty="0">
                <a:latin typeface="Calibri" panose="020F0502020204030204" pitchFamily="34" charset="0"/>
                <a:cs typeface="Calibri" panose="020F0502020204030204" pitchFamily="34" charset="0"/>
              </a:rPr>
              <a:t>he followed them as they fought  and later interviewed the leader about his thought as he made decision. </a:t>
            </a:r>
          </a:p>
          <a:p>
            <a:pPr lvl="1"/>
            <a:r>
              <a:rPr lang="en-US" dirty="0">
                <a:latin typeface="Calibri" panose="020F0502020204030204" pitchFamily="34" charset="0"/>
                <a:cs typeface="Calibri" panose="020F0502020204030204" pitchFamily="34" charset="0"/>
              </a:rPr>
              <a:t>Investigated how commander could make good decision without comparing options </a:t>
            </a:r>
          </a:p>
          <a:p>
            <a:pPr lvl="1"/>
            <a:r>
              <a:rPr lang="en-US" dirty="0">
                <a:latin typeface="Calibri" panose="020F0502020204030204" pitchFamily="34" charset="0"/>
                <a:cs typeface="Calibri" panose="020F0502020204030204" pitchFamily="34" charset="0"/>
              </a:rPr>
              <a:t>Actually only one decision was made</a:t>
            </a:r>
          </a:p>
          <a:p>
            <a:pPr lvl="2"/>
            <a:r>
              <a:rPr lang="en-US" dirty="0">
                <a:latin typeface="Calibri" panose="020F0502020204030204" pitchFamily="34" charset="0"/>
                <a:cs typeface="Calibri" panose="020F0502020204030204" pitchFamily="34" charset="0"/>
              </a:rPr>
              <a:t> they evaluated that option based on previous experience (real or virtual)</a:t>
            </a:r>
          </a:p>
          <a:p>
            <a:pPr lvl="2"/>
            <a:r>
              <a:rPr lang="en-US" dirty="0">
                <a:latin typeface="Calibri" panose="020F0502020204030204" pitchFamily="34" charset="0"/>
                <a:cs typeface="Calibri" panose="020F0502020204030204" pitchFamily="34" charset="0"/>
              </a:rPr>
              <a:t>Simulate it  to see if it would work in the situation  they were facing</a:t>
            </a:r>
          </a:p>
          <a:p>
            <a:pPr lvl="1"/>
            <a:r>
              <a:rPr lang="en-US" dirty="0">
                <a:latin typeface="Calibri" panose="020F0502020204030204" pitchFamily="34" charset="0"/>
                <a:cs typeface="Calibri" panose="020F0502020204030204" pitchFamily="34" charset="0"/>
              </a:rPr>
              <a:t>Klein elaborated this description into a theory of decision making  that he called recognition-primed decision </a:t>
            </a:r>
          </a:p>
          <a:p>
            <a:pPr lvl="2"/>
            <a:r>
              <a:rPr lang="en-US" dirty="0">
                <a:latin typeface="Calibri" panose="020F0502020204030204" pitchFamily="34" charset="0"/>
                <a:cs typeface="Calibri" panose="020F0502020204030204" pitchFamily="34" charset="0"/>
              </a:rPr>
              <a:t>RPD also applied to chess players </a:t>
            </a:r>
          </a:p>
          <a:p>
            <a:pPr lvl="2"/>
            <a:endParaRPr lang="en-US" dirty="0"/>
          </a:p>
          <a:p>
            <a:pPr lvl="2"/>
            <a:endParaRPr lang="en-US" dirty="0"/>
          </a:p>
          <a:p>
            <a:endParaRPr lang="en-US" dirty="0"/>
          </a:p>
        </p:txBody>
      </p:sp>
    </p:spTree>
    <p:extLst>
      <p:ext uri="{BB962C8B-B14F-4D97-AF65-F5344CB8AC3E}">
        <p14:creationId xmlns:p14="http://schemas.microsoft.com/office/powerpoint/2010/main" val="23561243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1532</TotalTime>
  <Words>1475</Words>
  <Application>Microsoft Office PowerPoint</Application>
  <PresentationFormat>Widescreen</PresentationFormat>
  <Paragraphs>137</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vt:lpstr>
      <vt:lpstr>  Expert intuition:</vt:lpstr>
      <vt:lpstr> The book</vt:lpstr>
      <vt:lpstr>Daniel Kahneman</vt:lpstr>
      <vt:lpstr>System 1         vs.           System 2 </vt:lpstr>
      <vt:lpstr> Who is Garry  Klein?</vt:lpstr>
      <vt:lpstr>NDM and  RPD</vt:lpstr>
      <vt:lpstr>Intuition: Example_1</vt:lpstr>
      <vt:lpstr>Intuition: Example_2</vt:lpstr>
      <vt:lpstr>Intuition as recognition</vt:lpstr>
      <vt:lpstr>System 1 and System 2 in RPD</vt:lpstr>
      <vt:lpstr>Acquiring skills</vt:lpstr>
      <vt:lpstr> The environment of skills</vt:lpstr>
      <vt:lpstr>Feedback and practice</vt:lpstr>
      <vt:lpstr>Evaluating validity: When we can trust an experienced professional who claims to have an intuition?</vt:lpstr>
      <vt:lpstr>Summary</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Olga Snitsar</dc:creator>
  <cp:lastModifiedBy>Olga Snitsar</cp:lastModifiedBy>
  <cp:revision>37</cp:revision>
  <dcterms:created xsi:type="dcterms:W3CDTF">2024-03-16T06:29:07Z</dcterms:created>
  <dcterms:modified xsi:type="dcterms:W3CDTF">2024-03-27T22:58:52Z</dcterms:modified>
</cp:coreProperties>
</file>